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6" r:id="rId5"/>
    <p:sldId id="271" r:id="rId6"/>
    <p:sldId id="263" r:id="rId7"/>
    <p:sldId id="270" r:id="rId8"/>
    <p:sldId id="272" r:id="rId9"/>
    <p:sldId id="273" r:id="rId10"/>
    <p:sldId id="27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AB08-E99D-FE42-81BA-4E10AF2E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524FC-BE71-FE48-8634-A2633F52F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2C00B-DD36-8E42-99AD-527BE332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EB69-F684-DE44-89FF-5E28C600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438B-8316-3B4B-8F0D-0131BC65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783B-2BD0-F64C-994D-6F0F3B7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25018-3547-B943-833C-5F39B4650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275F-EB4A-8341-8C8F-48BED676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4007-40C6-AF4F-BF72-FB866067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01BC3-8AE9-914C-96B6-6ED12351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EC9BD-9081-394E-AAA3-581A3DB49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ACD57-C102-E943-A521-30556E4C4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5DF3-659F-BA4E-833B-CFB091D6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CB72-8A8A-524F-9E75-3ED77300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3996-036D-F848-9556-852F0512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2594-7AC6-E54E-B325-FB2B3154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299BB-0451-924D-934C-4FF2CB56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87EB5-CCD6-7941-AF21-574221A5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3A72-BCAD-594F-B7B7-0966F27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2F00-7F07-3247-BA26-F6D4ED8A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E99E-4315-9D41-ADD1-20FE7C6D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744D-1BB6-E643-827D-5DF333E2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EA55E-E976-BC4B-ABF4-B5C3E232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F8E22-CCC5-5347-97ED-59CD4F17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ABC41-E84D-FE46-B175-794766B1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CB20-78D4-AB47-AD4E-9AACDA4D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B6B9A-DEA4-924D-8C5A-1FEC1659F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6EA29-1D15-A44F-A7A1-3B3A14DE7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D81BC-5E44-E44A-9190-D05E7224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6D967-F935-6E47-9D9C-B72E5211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D402B-13D7-D649-8748-980AA0D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C535-5ECE-1B40-BD2B-5FA1BC87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618B-15F9-0740-A329-E9A7B0D93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94F0-2BDB-614F-B07D-D31D3DE92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A4EA6-9AE4-7C44-9446-2B1EE1B20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7D991-D5A3-A64A-8D0C-15D8645CF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3676A-A310-C148-AACA-3C123EEA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906A4-4E1F-9F48-99CB-C35B8A5B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78D9B-1D53-A342-84CE-3A4C305D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C20F-A8D6-B647-AC83-C5191CA5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1ADB3-5169-E94E-A70A-5D2BA719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4FC6B-30DD-DB4B-9A72-2A06B0FC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5CD37-1A4F-2649-983F-C614733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39386-3FBC-C746-BAF2-4DFF8C5B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ED1A-0BF5-7846-9C2A-ADF0F619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C2155-D796-7144-BA07-DEB0C61B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7BE2-63BF-3C49-BCDD-8C42A74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C6AC-357D-B049-94B3-E0FBEDF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C0370-A26A-0E4F-9C73-1AC5782FE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8BAF-9D61-7742-AA72-96B1077E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2C637-7CE6-DA44-88BD-18B20F7C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9352-E8CE-3940-A74D-86C1D3DD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561F-4552-174B-B9DE-77E7B5AF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9D590-2360-5A4D-A07F-CA41C4853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8217-A92C-5048-A33D-BA98469E4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7766-1BF6-CC46-8342-D8B62BB9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96FA6-3375-4242-91B5-465715F4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B0B1-B046-C843-851C-3C2A84D9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69E0B-EE55-F443-901F-E0E884C0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80A90-B451-A34E-BE57-F03F7473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24C4-D0FD-B544-9FFF-079E26ED3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7450-6193-844E-85A4-B97D92BB5EE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3DB0-9B2E-F540-BF18-F70F6ECA9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7D9B7-EFA0-F74F-A1C1-1DB6271E3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256E-86FA-0543-8616-EA89C45D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campusontario.ca/wp-content/uploads/2019/08/2019-08-07-skimore-oe-policy-report-fr-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nature.com/gp/open-research/policies/journal-policie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2" Type="http://schemas.openxmlformats.org/officeDocument/2006/relationships/hyperlink" Target="https://www.plos.org/open-acc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8.tiff"/><Relationship Id="rId4" Type="http://schemas.openxmlformats.org/officeDocument/2006/relationships/hyperlink" Target="http://www.science.gc.ca/eic/site/063.nsf/fra/h_F6765465.html" TargetMode="External"/><Relationship Id="rId9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3-us-west-2.amazonaws.com/oerfiles/Pathways+Tidewater/Policy+2108-Use+of+Open+Educational+Resources%2Crevised+July+201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.ac.uk/files/atoms/files/openeducationalresourcespolicy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olicy.lumenlearnin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CDF83-B34E-3D4E-A3C0-B0B31541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469" y="2084704"/>
            <a:ext cx="7188588" cy="2743200"/>
          </a:xfrm>
        </p:spPr>
        <p:txBody>
          <a:bodyPr anchor="ctr">
            <a:normAutofit/>
          </a:bodyPr>
          <a:lstStyle/>
          <a:p>
            <a:pPr algn="l"/>
            <a:r>
              <a:rPr lang="en-CA" sz="4800" b="1" dirty="0">
                <a:latin typeface="Frutiger LT Std 67 Bold Condens" panose="020B0602020204020204" pitchFamily="34" charset="0"/>
              </a:rPr>
              <a:t>Les politiques </a:t>
            </a:r>
            <a:r>
              <a:rPr lang="en-CA" sz="4800" b="1" dirty="0" err="1">
                <a:latin typeface="Frutiger LT Std 67 Bold Condens" panose="020B0602020204020204" pitchFamily="34" charset="0"/>
              </a:rPr>
              <a:t>institutionnelles</a:t>
            </a:r>
            <a:r>
              <a:rPr lang="en-CA" sz="4800" b="1" dirty="0">
                <a:latin typeface="Frutiger LT Std 67 Bold Condens" panose="020B0602020204020204" pitchFamily="34" charset="0"/>
              </a:rPr>
              <a:t> </a:t>
            </a:r>
            <a:r>
              <a:rPr lang="en-CA" sz="4800" b="1" dirty="0" err="1">
                <a:latin typeface="Frutiger LT Std 67 Bold Condens" panose="020B0602020204020204" pitchFamily="34" charset="0"/>
              </a:rPr>
              <a:t>favorisant</a:t>
            </a:r>
            <a:r>
              <a:rPr lang="en-CA" sz="4800" b="1" dirty="0">
                <a:latin typeface="Frutiger LT Std 67 Bold Condens" panose="020B0602020204020204" pitchFamily="34" charset="0"/>
              </a:rPr>
              <a:t> les REL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Frutiger LT Std 67 Bold Condens" panose="020B0602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F84CA-D404-4D49-9EB8-3CDB09BBA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418" y="965198"/>
            <a:ext cx="2225776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  <a:latin typeface="Frutiger LT Std 57 Condensed" panose="020B0606020204020204" pitchFamily="34" charset="0"/>
              </a:rPr>
              <a:t>Volet</a:t>
            </a:r>
            <a:r>
              <a:rPr lang="en-US" dirty="0">
                <a:solidFill>
                  <a:schemeClr val="accent1"/>
                </a:solidFill>
                <a:latin typeface="Frutiger LT Std 57 Condensed" panose="020B0606020204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Frutiger LT Std 57 Condensed" panose="020B0606020204020204" pitchFamily="34" charset="0"/>
              </a:rPr>
              <a:t>développement</a:t>
            </a:r>
            <a:r>
              <a:rPr lang="en-US" dirty="0">
                <a:solidFill>
                  <a:schemeClr val="accent1"/>
                </a:solidFill>
                <a:latin typeface="Frutiger LT Std 57 Condensed" panose="020B0606020204020204" pitchFamily="34" charset="0"/>
              </a:rPr>
              <a:t> du libre</a:t>
            </a:r>
          </a:p>
          <a:p>
            <a:pPr algn="r"/>
            <a:r>
              <a:rPr lang="en-US" dirty="0" err="1">
                <a:solidFill>
                  <a:schemeClr val="accent1"/>
                </a:solidFill>
                <a:latin typeface="Frutiger LT Std 57 Condensed" panose="020B0606020204020204" pitchFamily="34" charset="0"/>
              </a:rPr>
              <a:t>Partie</a:t>
            </a:r>
            <a:r>
              <a:rPr lang="en-US" dirty="0">
                <a:solidFill>
                  <a:schemeClr val="accent1"/>
                </a:solidFill>
                <a:latin typeface="Frutiger LT Std 57 Condensed" panose="020B0606020204020204" pitchFamily="34" charset="0"/>
              </a:rPr>
              <a:t> 4</a:t>
            </a:r>
          </a:p>
          <a:p>
            <a:pPr algn="r"/>
            <a:r>
              <a:rPr lang="en-US" dirty="0">
                <a:solidFill>
                  <a:schemeClr val="accent1"/>
                </a:solidFill>
                <a:latin typeface="Frutiger LT Std 57 Condensed" panose="020B0606020204020204" pitchFamily="34" charset="0"/>
              </a:rPr>
              <a:t>CNDRPFC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F328D2-DA04-AB46-B0F1-3B6B86A9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479" y="6015038"/>
            <a:ext cx="1151448" cy="401002"/>
          </a:xfrm>
          <a:prstGeom prst="rect">
            <a:avLst/>
          </a:prstGeom>
        </p:spPr>
      </p:pic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4A08243-4E7E-E142-A12D-F454D71E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81" y="5892800"/>
            <a:ext cx="1963067" cy="507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4DD03-B7AB-4743-97A8-5187A8B2AC41}"/>
              </a:ext>
            </a:extLst>
          </p:cNvPr>
          <p:cNvSpPr txBox="1"/>
          <p:nvPr/>
        </p:nvSpPr>
        <p:spPr>
          <a:xfrm>
            <a:off x="4432887" y="4458572"/>
            <a:ext cx="51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utiger LT Std 57 Condensed" panose="020B0606020204020204" pitchFamily="34" charset="0"/>
              </a:rPr>
              <a:t>Par Michel Singh</a:t>
            </a:r>
          </a:p>
        </p:txBody>
      </p:sp>
    </p:spTree>
    <p:extLst>
      <p:ext uri="{BB962C8B-B14F-4D97-AF65-F5344CB8AC3E}">
        <p14:creationId xmlns:p14="http://schemas.microsoft.com/office/powerpoint/2010/main" val="98572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5190-322A-1A4A-B5DF-DA01A5B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fr-CA" sz="4400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Recherch</a:t>
            </a:r>
            <a:r>
              <a:rPr lang="fr-CA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e sur les politiques REL</a:t>
            </a:r>
            <a:endParaRPr lang="en-US" sz="4400" dirty="0">
              <a:solidFill>
                <a:srgbClr val="FFFFFF"/>
              </a:solidFill>
              <a:latin typeface="Frutiger LT Std 55 Roman" panose="020B06020202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D0DC436-040B-804B-8754-61B57FBA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917"/>
            <a:ext cx="12192000" cy="4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1B43-B709-234C-B64C-03D16B09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15530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>
                <a:latin typeface="Frutiger LT Std 55 Roman" panose="020B0602020204020204" pitchFamily="34" charset="0"/>
              </a:rPr>
              <a:t>Merci!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8B987-934F-A24C-8AE3-EF930E3E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279406"/>
            <a:ext cx="4645250" cy="1721345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latin typeface="Frutiger LT Std 57 Condensed" panose="020B0606020204020204" pitchFamily="34" charset="0"/>
              </a:rPr>
              <a:t>Michel Singh </a:t>
            </a:r>
          </a:p>
          <a:p>
            <a:pPr algn="l"/>
            <a:r>
              <a:rPr lang="en-US" dirty="0">
                <a:latin typeface="Frutiger LT Std 57 Condensed" panose="020B0606020204020204" pitchFamily="34" charset="0"/>
              </a:rPr>
              <a:t>@</a:t>
            </a:r>
            <a:r>
              <a:rPr lang="en-US" dirty="0" err="1">
                <a:latin typeface="Frutiger LT Std 57 Condensed" panose="020B0606020204020204" pitchFamily="34" charset="0"/>
              </a:rPr>
              <a:t>SinghMichel</a:t>
            </a:r>
            <a:endParaRPr lang="en-US" dirty="0">
              <a:latin typeface="Frutiger LT Std 57 Condensed" panose="020B0606020204020204" pitchFamily="34" charset="0"/>
            </a:endParaRPr>
          </a:p>
          <a:p>
            <a:pPr algn="l"/>
            <a:r>
              <a:rPr lang="en-US" dirty="0" err="1">
                <a:latin typeface="Frutiger LT Std 57 Condensed" panose="020B0606020204020204" pitchFamily="34" charset="0"/>
              </a:rPr>
              <a:t>msingh@ecampusontario.ca</a:t>
            </a:r>
            <a:endParaRPr lang="en-US" dirty="0">
              <a:latin typeface="Frutiger LT Std 57 Condensed" panose="020B0606020204020204" pitchFamily="34" charset="0"/>
            </a:endParaRPr>
          </a:p>
          <a:p>
            <a:pPr algn="l"/>
            <a:r>
              <a:rPr lang="en-US" dirty="0">
                <a:latin typeface="Frutiger LT Std 57 Condensed" panose="020B0606020204020204" pitchFamily="34" charset="0"/>
              </a:rPr>
              <a:t>http://</a:t>
            </a:r>
            <a:r>
              <a:rPr lang="en-US" dirty="0" err="1">
                <a:latin typeface="Frutiger LT Std 57 Condensed" panose="020B0606020204020204" pitchFamily="34" charset="0"/>
              </a:rPr>
              <a:t>www.ecampusontario.ca</a:t>
            </a:r>
            <a:endParaRPr lang="en-US" dirty="0">
              <a:latin typeface="Frutiger LT Std 57 Condensed" panose="020B0606020204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FA90D3-5BC9-C04F-93BC-974906B94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" r="240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572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32FC-70A7-A740-AB74-E8692D07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Les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sujets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 au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programme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F296-B84B-2B4A-A0C1-C7C852C8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5406"/>
            <a:ext cx="9699702" cy="4065986"/>
          </a:xfrm>
        </p:spPr>
        <p:txBody>
          <a:bodyPr anchor="ctr">
            <a:normAutofit/>
          </a:bodyPr>
          <a:lstStyle/>
          <a:p>
            <a:r>
              <a:rPr lang="en-CA" sz="2400" dirty="0" err="1">
                <a:latin typeface="Frutiger LT Std 57 Condensed" panose="020B0606020204020204" pitchFamily="34" charset="0"/>
              </a:rPr>
              <a:t>Pourquoi</a:t>
            </a:r>
            <a:r>
              <a:rPr lang="en-CA" sz="2400" dirty="0">
                <a:latin typeface="Frutiger LT Std 57 Condensed" panose="020B0606020204020204" pitchFamily="34" charset="0"/>
              </a:rPr>
              <a:t> et comment les politiques REL </a:t>
            </a:r>
            <a:r>
              <a:rPr lang="en-CA" sz="2400" dirty="0" err="1">
                <a:latin typeface="Frutiger LT Std 57 Condensed" panose="020B0606020204020204" pitchFamily="34" charset="0"/>
              </a:rPr>
              <a:t>peuvent-elles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jouer</a:t>
            </a:r>
            <a:r>
              <a:rPr lang="en-CA" sz="2400" dirty="0">
                <a:latin typeface="Frutiger LT Std 57 Condensed" panose="020B0606020204020204" pitchFamily="34" charset="0"/>
              </a:rPr>
              <a:t> un </a:t>
            </a:r>
            <a:r>
              <a:rPr lang="en-CA" sz="2400" dirty="0" err="1">
                <a:latin typeface="Frutiger LT Std 57 Condensed" panose="020B0606020204020204" pitchFamily="34" charset="0"/>
              </a:rPr>
              <a:t>rôle</a:t>
            </a:r>
            <a:r>
              <a:rPr lang="en-CA" sz="2400" dirty="0">
                <a:latin typeface="Frutiger LT Std 57 Condensed" panose="020B0606020204020204" pitchFamily="34" charset="0"/>
              </a:rPr>
              <a:t> de premier plan dans </a:t>
            </a:r>
            <a:r>
              <a:rPr lang="en-CA" sz="2400" dirty="0" err="1">
                <a:latin typeface="Frutiger LT Std 57 Condensed" panose="020B0606020204020204" pitchFamily="34" charset="0"/>
              </a:rPr>
              <a:t>nos</a:t>
            </a:r>
            <a:r>
              <a:rPr lang="en-CA" sz="2400" dirty="0">
                <a:latin typeface="Frutiger LT Std 57 Condensed" panose="020B0606020204020204" pitchFamily="34" charset="0"/>
              </a:rPr>
              <a:t> institutions.</a:t>
            </a:r>
          </a:p>
          <a:p>
            <a:r>
              <a:rPr lang="en-CA" sz="2400" dirty="0" err="1">
                <a:latin typeface="Frutiger LT Std 57 Condensed" panose="020B0606020204020204" pitchFamily="34" charset="0"/>
              </a:rPr>
              <a:t>Survol</a:t>
            </a:r>
            <a:r>
              <a:rPr lang="en-CA" sz="2400" dirty="0">
                <a:latin typeface="Frutiger LT Std 57 Condensed" panose="020B0606020204020204" pitchFamily="34" charset="0"/>
              </a:rPr>
              <a:t> de </a:t>
            </a:r>
            <a:r>
              <a:rPr lang="en-CA" sz="2400" dirty="0" err="1">
                <a:latin typeface="Frutiger LT Std 57 Condensed" panose="020B0606020204020204" pitchFamily="34" charset="0"/>
              </a:rPr>
              <a:t>certains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outils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facilitant</a:t>
            </a:r>
            <a:r>
              <a:rPr lang="en-CA" sz="2400" dirty="0">
                <a:latin typeface="Frutiger LT Std 57 Condensed" panose="020B0606020204020204" pitchFamily="34" charset="0"/>
              </a:rPr>
              <a:t> la </a:t>
            </a:r>
            <a:r>
              <a:rPr lang="en-CA" sz="2400" dirty="0" err="1">
                <a:latin typeface="Frutiger LT Std 57 Condensed" panose="020B0606020204020204" pitchFamily="34" charset="0"/>
              </a:rPr>
              <a:t>création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d’une</a:t>
            </a:r>
            <a:r>
              <a:rPr lang="en-CA" sz="2400" dirty="0">
                <a:latin typeface="Frutiger LT Std 57 Condensed" panose="020B0606020204020204" pitchFamily="34" charset="0"/>
              </a:rPr>
              <a:t> politique </a:t>
            </a:r>
            <a:r>
              <a:rPr lang="en-CA" sz="2400" dirty="0" err="1">
                <a:latin typeface="Frutiger LT Std 57 Condensed" panose="020B0606020204020204" pitchFamily="34" charset="0"/>
              </a:rPr>
              <a:t>institutionnelle</a:t>
            </a:r>
            <a:r>
              <a:rPr lang="en-CA" sz="2400" dirty="0">
                <a:latin typeface="Frutiger LT Std 57 Condensed" panose="020B0606020204020204" pitchFamily="34" charset="0"/>
              </a:rPr>
              <a:t> REL.</a:t>
            </a:r>
          </a:p>
          <a:p>
            <a:r>
              <a:rPr lang="en-CA" sz="2400" dirty="0">
                <a:latin typeface="Frutiger LT Std 57 Condensed" panose="020B0606020204020204" pitchFamily="34" charset="0"/>
              </a:rPr>
              <a:t>Analyse de rapports de recherche </a:t>
            </a:r>
            <a:r>
              <a:rPr lang="en-CA" sz="2400" dirty="0" err="1">
                <a:latin typeface="Frutiger LT Std 57 Condensed" panose="020B0606020204020204" pitchFamily="34" charset="0"/>
              </a:rPr>
              <a:t>comparant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diverses</a:t>
            </a:r>
            <a:r>
              <a:rPr lang="en-CA" sz="2400" dirty="0">
                <a:latin typeface="Frutiger LT Std 57 Condensed" panose="020B0606020204020204" pitchFamily="34" charset="0"/>
              </a:rPr>
              <a:t> politiques REL déjà </a:t>
            </a:r>
            <a:r>
              <a:rPr lang="en-CA" sz="2400" dirty="0" err="1"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latin typeface="Frutiger LT Std 57 Condensed" panose="020B0606020204020204" pitchFamily="34" charset="0"/>
              </a:rPr>
              <a:t> place.</a:t>
            </a:r>
            <a:endParaRPr lang="en-US" sz="2400" dirty="0"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50CCA-B1E1-774F-856B-E4F017F6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Qu’est</a:t>
            </a:r>
            <a:r>
              <a:rPr lang="en-US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-ce</a:t>
            </a:r>
            <a:r>
              <a:rPr lang="en-US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qu’une</a:t>
            </a:r>
            <a:r>
              <a:rPr lang="en-US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 politique REL?</a:t>
            </a:r>
            <a:endParaRPr lang="en-US" sz="4400" dirty="0">
              <a:solidFill>
                <a:srgbClr val="FFFFFF"/>
              </a:solidFill>
              <a:latin typeface="Frutiger LT Std 55 Roman" panose="020B06020202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57BB-D404-0D42-A28B-F10E3F29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Les politiques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libre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accès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(REL)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sont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des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lois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, des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règles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et des actions qui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facilite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la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création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,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l’utilisation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et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l’amélioration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de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contenu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libre.</a:t>
            </a:r>
          </a:p>
          <a:p>
            <a:pPr>
              <a:lnSpc>
                <a:spcPct val="150000"/>
              </a:lnSpc>
            </a:pP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L’adoption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de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politques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libre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accès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peuvent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maximiser la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valeur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des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investissements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publics et faire la promotion de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ressources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qui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contribuent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 au bien </a:t>
            </a:r>
            <a:r>
              <a:rPr lang="en-CA" sz="2400" dirty="0" err="1">
                <a:solidFill>
                  <a:srgbClr val="FFFFFF"/>
                </a:solidFill>
                <a:latin typeface="Frutiger LT Std 57 Condensed" panose="020B0606020204020204" pitchFamily="34" charset="0"/>
              </a:rPr>
              <a:t>commun</a:t>
            </a:r>
            <a:r>
              <a:rPr lang="en-CA" sz="2400" dirty="0">
                <a:solidFill>
                  <a:srgbClr val="FFFFFF"/>
                </a:solidFill>
                <a:latin typeface="Frutiger LT Std 57 Condensed" panose="020B0606020204020204" pitchFamily="34" charset="0"/>
              </a:rPr>
              <a:t>.</a:t>
            </a:r>
          </a:p>
          <a:p>
            <a:endParaRPr lang="en-CA" sz="2400" dirty="0" err="1">
              <a:solidFill>
                <a:srgbClr val="FFFFFF"/>
              </a:solidFill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C849C-50DC-404D-9920-D49AC57A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CA" sz="4400" dirty="0">
                <a:solidFill>
                  <a:schemeClr val="accent1"/>
                </a:solidFill>
                <a:latin typeface="Frutiger LT Std 57 Condensed" panose="020B0606020204020204" pitchFamily="34" charset="0"/>
              </a:rPr>
              <a:t>Deux parties typiques des politiques REL </a:t>
            </a:r>
            <a:endParaRPr lang="en-US" sz="4400" dirty="0">
              <a:solidFill>
                <a:schemeClr val="accent1"/>
              </a:solidFill>
              <a:latin typeface="Frutiger LT Std 57 Condensed" panose="020B06060202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66716-AF61-754E-971C-3855F9426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CA" sz="2000" dirty="0">
              <a:latin typeface="Frutiger LT Std 57 Condensed" panose="020B0606020204020204" pitchFamily="34" charset="0"/>
            </a:endParaRPr>
          </a:p>
          <a:p>
            <a:endParaRPr lang="en-CA" sz="2000" dirty="0">
              <a:latin typeface="Frutiger LT Std 57 Condensed" panose="020B0606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2400" dirty="0">
                <a:latin typeface="Frutiger LT Std 57 Condensed" panose="020B0606020204020204" pitchFamily="34" charset="0"/>
              </a:rPr>
              <a:t>Comment mon institution / </a:t>
            </a:r>
            <a:r>
              <a:rPr lang="en-CA" sz="2400" dirty="0" err="1">
                <a:latin typeface="Frutiger LT Std 57 Condensed" panose="020B0606020204020204" pitchFamily="34" charset="0"/>
              </a:rPr>
              <a:t>gouvernement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va</a:t>
            </a:r>
            <a:r>
              <a:rPr lang="en-CA" sz="2400" dirty="0">
                <a:latin typeface="Frutiger LT Std 57 Condensed" panose="020B0606020204020204" pitchFamily="34" charset="0"/>
              </a:rPr>
              <a:t>-t-</a:t>
            </a:r>
            <a:r>
              <a:rPr lang="en-CA" sz="2400" dirty="0" err="1">
                <a:latin typeface="Frutiger LT Std 57 Condensed" panose="020B0606020204020204" pitchFamily="34" charset="0"/>
              </a:rPr>
              <a:t>elle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gérer</a:t>
            </a:r>
            <a:r>
              <a:rPr lang="en-CA" sz="2400" dirty="0">
                <a:latin typeface="Frutiger LT Std 57 Condensed" panose="020B0606020204020204" pitchFamily="34" charset="0"/>
              </a:rPr>
              <a:t> les droits des oeuvres que </a:t>
            </a:r>
            <a:r>
              <a:rPr lang="en-CA" sz="2400" dirty="0" err="1">
                <a:latin typeface="Frutiger LT Std 57 Condensed" panose="020B0606020204020204" pitchFamily="34" charset="0"/>
              </a:rPr>
              <a:t>l’on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crée</a:t>
            </a:r>
            <a:r>
              <a:rPr lang="en-CA" sz="2400" dirty="0">
                <a:latin typeface="Frutiger LT Std 57 Condensed" panose="020B0606020204020204" pitchFamily="34" charset="0"/>
              </a:rPr>
              <a:t> (</a:t>
            </a:r>
            <a:r>
              <a:rPr lang="en-CA" sz="2400" dirty="0" err="1">
                <a:latin typeface="Frutiger LT Std 57 Condensed" panose="020B0606020204020204" pitchFamily="34" charset="0"/>
              </a:rPr>
              <a:t>employés</a:t>
            </a:r>
            <a:r>
              <a:rPr lang="en-CA" sz="2400" dirty="0">
                <a:latin typeface="Frutiger LT Std 57 Condensed" panose="020B0606020204020204" pitchFamily="34" charset="0"/>
              </a:rPr>
              <a:t>)?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latin typeface="Frutiger LT Std 57 Condensed" panose="020B0606020204020204" pitchFamily="34" charset="0"/>
              </a:rPr>
              <a:t>Comment mon institution / </a:t>
            </a:r>
            <a:r>
              <a:rPr lang="en-CA" sz="2400" dirty="0" err="1">
                <a:latin typeface="Frutiger LT Std 57 Condensed" panose="020B0606020204020204" pitchFamily="34" charset="0"/>
              </a:rPr>
              <a:t>gouvernement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va</a:t>
            </a:r>
            <a:r>
              <a:rPr lang="en-CA" sz="2400" dirty="0">
                <a:latin typeface="Frutiger LT Std 57 Condensed" panose="020B0606020204020204" pitchFamily="34" charset="0"/>
              </a:rPr>
              <a:t>-t-</a:t>
            </a:r>
            <a:r>
              <a:rPr lang="en-CA" sz="2400" dirty="0" err="1">
                <a:latin typeface="Frutiger LT Std 57 Condensed" panose="020B0606020204020204" pitchFamily="34" charset="0"/>
              </a:rPr>
              <a:t>elle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gérer</a:t>
            </a:r>
            <a:r>
              <a:rPr lang="en-CA" sz="2400" dirty="0">
                <a:latin typeface="Frutiger LT Std 57 Condensed" panose="020B0606020204020204" pitchFamily="34" charset="0"/>
              </a:rPr>
              <a:t> les </a:t>
            </a:r>
            <a:r>
              <a:rPr lang="en-CA" sz="2400" dirty="0" err="1">
                <a:latin typeface="Frutiger LT Std 57 Condensed" panose="020B0606020204020204" pitchFamily="34" charset="0"/>
              </a:rPr>
              <a:t>droist</a:t>
            </a:r>
            <a:r>
              <a:rPr lang="en-CA" sz="2400" dirty="0">
                <a:latin typeface="Frutiger LT Std 57 Condensed" panose="020B0606020204020204" pitchFamily="34" charset="0"/>
              </a:rPr>
              <a:t> des oeuvres qui </a:t>
            </a:r>
            <a:r>
              <a:rPr lang="en-CA" sz="2400" dirty="0" err="1">
                <a:latin typeface="Frutiger LT Std 57 Condensed" panose="020B0606020204020204" pitchFamily="34" charset="0"/>
              </a:rPr>
              <a:t>seront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commandées</a:t>
            </a:r>
            <a:r>
              <a:rPr lang="en-CA" sz="2400" dirty="0">
                <a:latin typeface="Frutiger LT Std 57 Condensed" panose="020B0606020204020204" pitchFamily="34" charset="0"/>
              </a:rPr>
              <a:t> (fonds, </a:t>
            </a:r>
            <a:r>
              <a:rPr lang="en-CA" sz="2400" dirty="0" err="1">
                <a:latin typeface="Frutiger LT Std 57 Condensed" panose="020B0606020204020204" pitchFamily="34" charset="0"/>
              </a:rPr>
              <a:t>contrats</a:t>
            </a:r>
            <a:r>
              <a:rPr lang="en-CA" sz="2400" dirty="0">
                <a:latin typeface="Frutiger LT Std 57 Condensed" panose="020B0606020204020204" pitchFamily="34" charset="0"/>
              </a:rPr>
              <a:t>, etc.)?</a:t>
            </a:r>
          </a:p>
          <a:p>
            <a:endParaRPr lang="en-CA" sz="2000" dirty="0">
              <a:latin typeface="Frutiger LT Std 57 Condensed" panose="020B0606020204020204" pitchFamily="34" charset="0"/>
            </a:endParaRPr>
          </a:p>
          <a:p>
            <a:endParaRPr lang="en-US" sz="2000" dirty="0"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3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32FC-70A7-A740-AB74-E8692D07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365125"/>
            <a:ext cx="11363093" cy="1325563"/>
          </a:xfrm>
        </p:spPr>
        <p:txBody>
          <a:bodyPr>
            <a:normAutofit/>
          </a:bodyPr>
          <a:lstStyle/>
          <a:p>
            <a:r>
              <a:rPr lang="en-CA" dirty="0" err="1">
                <a:solidFill>
                  <a:schemeClr val="bg1"/>
                </a:solidFill>
                <a:latin typeface="Frutiger LT Std 55 Roman" panose="020B0602020204020204" pitchFamily="34" charset="0"/>
              </a:rPr>
              <a:t>Exemples</a:t>
            </a:r>
            <a:r>
              <a:rPr lang="en-CA" dirty="0">
                <a:solidFill>
                  <a:schemeClr val="bg1"/>
                </a:solidFill>
                <a:latin typeface="Frutiger LT Std 55 Roman" panose="020B0602020204020204" pitchFamily="34" charset="0"/>
              </a:rPr>
              <a:t> de politiques </a:t>
            </a:r>
            <a:r>
              <a:rPr lang="en-CA" dirty="0" err="1">
                <a:solidFill>
                  <a:schemeClr val="bg1"/>
                </a:solidFill>
                <a:latin typeface="Frutiger LT Std 55 Roman" panose="020B0602020204020204" pitchFamily="34" charset="0"/>
              </a:rPr>
              <a:t>en</a:t>
            </a:r>
            <a:r>
              <a:rPr lang="en-CA" dirty="0">
                <a:solidFill>
                  <a:schemeClr val="bg1"/>
                </a:solidFill>
                <a:latin typeface="Frutiger LT Std 55 Roman" panose="020B0602020204020204" pitchFamily="34" charset="0"/>
              </a:rPr>
              <a:t> libre </a:t>
            </a:r>
            <a:r>
              <a:rPr lang="en-CA" dirty="0" err="1">
                <a:solidFill>
                  <a:schemeClr val="bg1"/>
                </a:solidFill>
                <a:latin typeface="Frutiger LT Std 55 Roman" panose="020B0602020204020204" pitchFamily="34" charset="0"/>
              </a:rPr>
              <a:t>accès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F98800C1-3DF4-954E-BEC8-5D3CF79F5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542476"/>
            <a:ext cx="2857500" cy="1085850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A68DC4E0-2DBD-5641-BC9E-71C7361FF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44" y="2561130"/>
            <a:ext cx="2865486" cy="936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4FCD8-D85B-5D41-B3E9-3A5ABA5FA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44" y="3812254"/>
            <a:ext cx="2813388" cy="1194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14305-7D28-8B40-8E78-A04542133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8934" y="5320999"/>
            <a:ext cx="3680305" cy="915987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9341D2F3-9949-054F-9925-F35D8A09EA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7800" y="5116766"/>
            <a:ext cx="1555750" cy="1555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195CB7-8240-7148-9A36-7AD2F16B1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6925" y="3969857"/>
            <a:ext cx="3227044" cy="8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0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1BB0E-8B92-6D4B-8227-1563CB2C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615" cy="1325563"/>
          </a:xfrm>
        </p:spPr>
        <p:txBody>
          <a:bodyPr>
            <a:normAutofit/>
          </a:bodyPr>
          <a:lstStyle/>
          <a:p>
            <a:r>
              <a:rPr lang="fr-C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Politique institutionnelle en libre accès</a:t>
            </a:r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ED3D-03A9-DC45-ABDD-3D3B647E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en-CA" sz="2400" dirty="0" err="1">
                <a:latin typeface="Frutiger LT Std 57 Condensed" panose="020B0606020204020204" pitchFamily="34" charset="0"/>
              </a:rPr>
              <a:t>Contient</a:t>
            </a:r>
            <a:r>
              <a:rPr lang="en-CA" sz="2400" dirty="0">
                <a:latin typeface="Frutiger LT Std 57 Condensed" panose="020B0606020204020204" pitchFamily="34" charset="0"/>
              </a:rPr>
              <a:t> des </a:t>
            </a:r>
            <a:r>
              <a:rPr lang="en-CA" sz="2400" dirty="0" err="1">
                <a:latin typeface="Frutiger LT Std 57 Condensed" panose="020B0606020204020204" pitchFamily="34" charset="0"/>
              </a:rPr>
              <a:t>éléments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d’une</a:t>
            </a:r>
            <a:r>
              <a:rPr lang="en-CA" sz="2400" dirty="0">
                <a:latin typeface="Frutiger LT Std 57 Condensed" panose="020B0606020204020204" pitchFamily="34" charset="0"/>
              </a:rPr>
              <a:t> politique </a:t>
            </a:r>
            <a:r>
              <a:rPr lang="en-CA" sz="2400" dirty="0" err="1"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latin typeface="Frutiger LT Std 57 Condensed" panose="020B0606020204020204" pitchFamily="34" charset="0"/>
              </a:rPr>
              <a:t> libre </a:t>
            </a:r>
            <a:r>
              <a:rPr lang="en-CA" sz="2400" dirty="0" err="1">
                <a:latin typeface="Frutiger LT Std 57 Condensed" panose="020B0606020204020204" pitchFamily="34" charset="0"/>
              </a:rPr>
              <a:t>accès</a:t>
            </a:r>
            <a:r>
              <a:rPr lang="en-CA" sz="2400" dirty="0">
                <a:latin typeface="Frutiger LT Std 57 Condensed" panose="020B0606020204020204" pitchFamily="34" charset="0"/>
              </a:rPr>
              <a:t> pour </a:t>
            </a:r>
            <a:r>
              <a:rPr lang="en-CA" sz="2400" dirty="0" err="1">
                <a:latin typeface="Frutiger LT Std 57 Condensed" panose="020B0606020204020204" pitchFamily="34" charset="0"/>
              </a:rPr>
              <a:t>faciliter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l’utilisation</a:t>
            </a:r>
            <a:r>
              <a:rPr lang="en-CA" sz="2400" dirty="0">
                <a:latin typeface="Frutiger LT Std 57 Condensed" panose="020B0606020204020204" pitchFamily="34" charset="0"/>
              </a:rPr>
              <a:t> et </a:t>
            </a:r>
            <a:r>
              <a:rPr lang="en-CA" sz="2400" dirty="0" err="1">
                <a:latin typeface="Frutiger LT Std 57 Condensed" panose="020B0606020204020204" pitchFamily="34" charset="0"/>
              </a:rPr>
              <a:t>l’adoption</a:t>
            </a:r>
            <a:r>
              <a:rPr lang="en-CA" sz="2400" dirty="0">
                <a:latin typeface="Frutiger LT Std 57 Condensed" panose="020B0606020204020204" pitchFamily="34" charset="0"/>
              </a:rPr>
              <a:t> de REL dans </a:t>
            </a:r>
            <a:r>
              <a:rPr lang="en-CA" sz="2400" dirty="0" err="1">
                <a:latin typeface="Frutiger LT Std 57 Condensed" panose="020B0606020204020204" pitchFamily="34" charset="0"/>
              </a:rPr>
              <a:t>une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maison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d’enseignement</a:t>
            </a:r>
            <a:r>
              <a:rPr lang="en-CA" sz="2400" dirty="0">
                <a:latin typeface="Frutiger LT Std 57 Condensed" panose="020B0606020204020204" pitchFamily="34" charset="0"/>
              </a:rPr>
              <a:t>.</a:t>
            </a:r>
          </a:p>
          <a:p>
            <a:r>
              <a:rPr lang="en-CA" sz="2400" dirty="0" err="1">
                <a:latin typeface="Frutiger LT Std 57 Condensed" panose="020B0606020204020204" pitchFamily="34" charset="0"/>
              </a:rPr>
              <a:t>Créé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latin typeface="Frutiger LT Std 57 Condensed" panose="020B0606020204020204" pitchFamily="34" charset="0"/>
              </a:rPr>
              <a:t> collaboration entre la </a:t>
            </a:r>
            <a:r>
              <a:rPr lang="en-CA" sz="2400" dirty="0" err="1">
                <a:latin typeface="Frutiger LT Std 57 Condensed" panose="020B0606020204020204" pitchFamily="34" charset="0"/>
              </a:rPr>
              <a:t>bibliothèque</a:t>
            </a:r>
            <a:r>
              <a:rPr lang="en-CA" sz="2400" dirty="0">
                <a:latin typeface="Frutiger LT Std 57 Condensed" panose="020B0606020204020204" pitchFamily="34" charset="0"/>
              </a:rPr>
              <a:t>, le </a:t>
            </a:r>
            <a:r>
              <a:rPr lang="en-CA" sz="2400" dirty="0" err="1">
                <a:latin typeface="Frutiger LT Std 57 Condensed" panose="020B0606020204020204" pitchFamily="34" charset="0"/>
              </a:rPr>
              <a:t>volet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académique</a:t>
            </a:r>
            <a:r>
              <a:rPr lang="en-CA" sz="2400" dirty="0">
                <a:latin typeface="Frutiger LT Std 57 Condensed" panose="020B0606020204020204" pitchFamily="34" charset="0"/>
              </a:rPr>
              <a:t> et les </a:t>
            </a:r>
            <a:r>
              <a:rPr lang="en-CA" sz="2400" dirty="0" err="1">
                <a:latin typeface="Frutiger LT Std 57 Condensed" panose="020B0606020204020204" pitchFamily="34" charset="0"/>
              </a:rPr>
              <a:t>professeurs</a:t>
            </a:r>
            <a:r>
              <a:rPr lang="en-CA" sz="2400" dirty="0">
                <a:latin typeface="Frutiger LT Std 57 Condensed" panose="020B0606020204020204" pitchFamily="34" charset="0"/>
              </a:rPr>
              <a:t>.</a:t>
            </a:r>
          </a:p>
          <a:p>
            <a:r>
              <a:rPr lang="en-CA" sz="2400" dirty="0">
                <a:latin typeface="Frutiger LT Std 57 Condensed" panose="020B0606020204020204" pitchFamily="34" charset="0"/>
              </a:rPr>
              <a:t>Met </a:t>
            </a:r>
            <a:r>
              <a:rPr lang="en-CA" sz="2400" dirty="0" err="1">
                <a:latin typeface="Frutiger LT Std 57 Condensed" panose="020B0606020204020204" pitchFamily="34" charset="0"/>
              </a:rPr>
              <a:t>en</a:t>
            </a:r>
            <a:r>
              <a:rPr lang="en-CA" sz="2400" dirty="0">
                <a:latin typeface="Frutiger LT Std 57 Condensed" panose="020B0606020204020204" pitchFamily="34" charset="0"/>
              </a:rPr>
              <a:t> place un </a:t>
            </a:r>
            <a:r>
              <a:rPr lang="en-CA" sz="2400" dirty="0" err="1">
                <a:latin typeface="Frutiger LT Std 57 Condensed" panose="020B0606020204020204" pitchFamily="34" charset="0"/>
              </a:rPr>
              <a:t>processus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clair</a:t>
            </a:r>
            <a:r>
              <a:rPr lang="en-CA" sz="2400" dirty="0">
                <a:latin typeface="Frutiger LT Std 57 Condensed" panose="020B0606020204020204" pitchFamily="34" charset="0"/>
              </a:rPr>
              <a:t> et transparent quant </a:t>
            </a:r>
            <a:r>
              <a:rPr lang="en-CA" sz="2400" dirty="0" err="1">
                <a:latin typeface="Frutiger LT Std 57 Condensed" panose="020B0606020204020204" pitchFamily="34" charset="0"/>
              </a:rPr>
              <a:t>à</a:t>
            </a:r>
            <a:r>
              <a:rPr lang="en-CA" sz="2400" dirty="0">
                <a:latin typeface="Frutiger LT Std 57 Condensed" panose="020B0606020204020204" pitchFamily="34" charset="0"/>
              </a:rPr>
              <a:t> </a:t>
            </a:r>
            <a:r>
              <a:rPr lang="en-CA" sz="2400" dirty="0" err="1">
                <a:latin typeface="Frutiger LT Std 57 Condensed" panose="020B0606020204020204" pitchFamily="34" charset="0"/>
              </a:rPr>
              <a:t>l’utilisation</a:t>
            </a:r>
            <a:r>
              <a:rPr lang="en-CA" sz="2400" dirty="0">
                <a:latin typeface="Frutiger LT Std 57 Condensed" panose="020B0606020204020204" pitchFamily="34" charset="0"/>
              </a:rPr>
              <a:t> et la </a:t>
            </a:r>
            <a:r>
              <a:rPr lang="en-CA" sz="2400" dirty="0" err="1">
                <a:latin typeface="Frutiger LT Std 57 Condensed" panose="020B0606020204020204" pitchFamily="34" charset="0"/>
              </a:rPr>
              <a:t>création</a:t>
            </a:r>
            <a:r>
              <a:rPr lang="en-CA" sz="2400" dirty="0">
                <a:latin typeface="Frutiger LT Std 57 Condensed" panose="020B0606020204020204" pitchFamily="34" charset="0"/>
              </a:rPr>
              <a:t> de REL et des licences CC </a:t>
            </a:r>
            <a:r>
              <a:rPr lang="en-CA" sz="2400" dirty="0" err="1">
                <a:latin typeface="Frutiger LT Std 57 Condensed" panose="020B0606020204020204" pitchFamily="34" charset="0"/>
              </a:rPr>
              <a:t>associées</a:t>
            </a:r>
            <a:r>
              <a:rPr lang="en-CA" sz="2400" dirty="0">
                <a:latin typeface="Frutiger LT Std 57 Condensed" panose="020B0606020204020204" pitchFamily="34" charset="0"/>
              </a:rPr>
              <a:t>.</a:t>
            </a:r>
          </a:p>
          <a:p>
            <a:r>
              <a:rPr lang="en-CA" sz="2400" dirty="0">
                <a:latin typeface="Frutiger LT Std 57 Condensed" panose="020B0606020204020204" pitchFamily="34" charset="0"/>
              </a:rPr>
              <a:t>Est adaptable dans le temps </a:t>
            </a:r>
            <a:r>
              <a:rPr lang="en-CA" sz="2400" dirty="0" err="1">
                <a:latin typeface="Frutiger LT Std 57 Condensed" panose="020B0606020204020204" pitchFamily="34" charset="0"/>
              </a:rPr>
              <a:t>selon</a:t>
            </a:r>
            <a:r>
              <a:rPr lang="en-CA" sz="2400" dirty="0">
                <a:latin typeface="Frutiger LT Std 57 Condensed" panose="020B0606020204020204" pitchFamily="34" charset="0"/>
              </a:rPr>
              <a:t> la </a:t>
            </a:r>
            <a:r>
              <a:rPr lang="en-CA" sz="2400" dirty="0" err="1">
                <a:latin typeface="Frutiger LT Std 57 Condensed" panose="020B0606020204020204" pitchFamily="34" charset="0"/>
              </a:rPr>
              <a:t>rétroaction</a:t>
            </a:r>
            <a:r>
              <a:rPr lang="en-CA" sz="2400" dirty="0">
                <a:latin typeface="Frutiger LT Std 57 Condensed" panose="020B0606020204020204" pitchFamily="34" charset="0"/>
              </a:rPr>
              <a:t> des </a:t>
            </a:r>
            <a:r>
              <a:rPr lang="en-CA" sz="2400" dirty="0" err="1">
                <a:latin typeface="Frutiger LT Std 57 Condensed" panose="020B0606020204020204" pitchFamily="34" charset="0"/>
              </a:rPr>
              <a:t>usagers</a:t>
            </a:r>
            <a:r>
              <a:rPr lang="en-CA" sz="2400" dirty="0">
                <a:latin typeface="Frutiger LT Std 57 Condensed" panose="020B0606020204020204" pitchFamily="34" charset="0"/>
              </a:rPr>
              <a:t>.</a:t>
            </a:r>
          </a:p>
          <a:p>
            <a:endParaRPr lang="en-CA" sz="2400" dirty="0">
              <a:latin typeface="Frutiger LT Std 57 Condensed" panose="020B0606020204020204" pitchFamily="34" charset="0"/>
            </a:endParaRPr>
          </a:p>
          <a:p>
            <a:endParaRPr lang="en-US" sz="2400" dirty="0"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6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5190-322A-1A4A-B5DF-DA01A5B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fr-CA" sz="4400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Tidewater</a:t>
            </a:r>
            <a:r>
              <a:rPr lang="fr-CA" sz="4400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 </a:t>
            </a:r>
            <a:r>
              <a:rPr lang="fr-CA" sz="4400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Community</a:t>
            </a:r>
            <a:r>
              <a:rPr lang="fr-CA" sz="4400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 </a:t>
            </a:r>
            <a:r>
              <a:rPr lang="fr-CA" sz="4400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College</a:t>
            </a:r>
            <a:endParaRPr lang="en-US" sz="4400" dirty="0">
              <a:solidFill>
                <a:srgbClr val="FFFFFF"/>
              </a:solidFill>
              <a:latin typeface="Frutiger LT Std 55 Roman" panose="020B06020202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AD02984-EE53-B444-9BF2-01CFC8E1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/>
          <a:stretch/>
        </p:blipFill>
        <p:spPr>
          <a:xfrm>
            <a:off x="2001101" y="1835149"/>
            <a:ext cx="6972300" cy="4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5190-322A-1A4A-B5DF-DA01A5B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fr-CA" sz="4400" dirty="0" err="1">
                <a:solidFill>
                  <a:srgbClr val="FFFFFF"/>
                </a:solidFill>
                <a:latin typeface="Frutiger LT Std 55 Roman" panose="020B0602020204020204" pitchFamily="34" charset="0"/>
              </a:rPr>
              <a:t>University</a:t>
            </a:r>
            <a:r>
              <a:rPr lang="fr-CA" sz="4400" dirty="0">
                <a:solidFill>
                  <a:srgbClr val="FFFFFF"/>
                </a:solidFill>
                <a:latin typeface="Frutiger LT Std 55 Roman" panose="020B0602020204020204" pitchFamily="34" charset="0"/>
              </a:rPr>
              <a:t> of Edinburgh</a:t>
            </a:r>
            <a:endParaRPr lang="en-US" sz="4400" dirty="0">
              <a:solidFill>
                <a:srgbClr val="FFFFFF"/>
              </a:solidFill>
              <a:latin typeface="Frutiger LT Std 55 Roman" panose="020B06020202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4CD5DFF-4B3C-5E4E-8DAB-0D8C7079C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71" y="1740724"/>
            <a:ext cx="6696888" cy="4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1BB0E-8B92-6D4B-8227-1563CB2C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615" cy="1325563"/>
          </a:xfrm>
        </p:spPr>
        <p:txBody>
          <a:bodyPr>
            <a:normAutofit/>
          </a:bodyPr>
          <a:lstStyle/>
          <a:p>
            <a:r>
              <a:rPr lang="fr-CA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Frutiger LT Std 55 Roman" panose="020B0602020204020204" pitchFamily="34" charset="0"/>
              </a:rPr>
              <a:t>Développer sa politique institutionnelle</a:t>
            </a:r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CE8FFE02-9361-6B43-9A1C-0439E80D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69" y="1956557"/>
            <a:ext cx="7103462" cy="46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277</Words>
  <Application>Microsoft Macintosh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Frutiger LT Std 55 Roman</vt:lpstr>
      <vt:lpstr>Frutiger LT Std 57 Condensed</vt:lpstr>
      <vt:lpstr>Frutiger LT Std 67 Bold Condens</vt:lpstr>
      <vt:lpstr>Office Theme</vt:lpstr>
      <vt:lpstr>Les politiques institutionnelles favorisant les REL</vt:lpstr>
      <vt:lpstr>Les sujets au programme…</vt:lpstr>
      <vt:lpstr>Qu’est-ce qu’une politique REL?</vt:lpstr>
      <vt:lpstr>Deux parties typiques des politiques REL </vt:lpstr>
      <vt:lpstr>Exemples de politiques en libre accès</vt:lpstr>
      <vt:lpstr>Politique institutionnelle en libre accès</vt:lpstr>
      <vt:lpstr>Tidewater Community College</vt:lpstr>
      <vt:lpstr>University of Edinburgh</vt:lpstr>
      <vt:lpstr>Développer sa politique institutionnelle</vt:lpstr>
      <vt:lpstr>Recherche sur les politiques REL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éducatives libres (REL)</dc:title>
  <dc:creator>Michel Singh</dc:creator>
  <cp:lastModifiedBy>Michel Singh</cp:lastModifiedBy>
  <cp:revision>37</cp:revision>
  <dcterms:created xsi:type="dcterms:W3CDTF">2019-11-04T21:39:32Z</dcterms:created>
  <dcterms:modified xsi:type="dcterms:W3CDTF">2020-02-05T04:41:38Z</dcterms:modified>
</cp:coreProperties>
</file>